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9" r:id="rId8"/>
    <p:sldId id="260" r:id="rId9"/>
    <p:sldId id="284" r:id="rId10"/>
    <p:sldId id="262" r:id="rId11"/>
    <p:sldId id="261" r:id="rId12"/>
    <p:sldId id="292" r:id="rId13"/>
    <p:sldId id="263" r:id="rId14"/>
    <p:sldId id="264" r:id="rId15"/>
    <p:sldId id="266" r:id="rId16"/>
    <p:sldId id="267" r:id="rId17"/>
    <p:sldId id="268" r:id="rId18"/>
    <p:sldId id="270" r:id="rId19"/>
    <p:sldId id="289" r:id="rId20"/>
    <p:sldId id="290" r:id="rId21"/>
    <p:sldId id="291" r:id="rId22"/>
    <p:sldId id="271" r:id="rId23"/>
    <p:sldId id="272" r:id="rId24"/>
    <p:sldId id="273" r:id="rId25"/>
    <p:sldId id="285" r:id="rId26"/>
    <p:sldId id="274" r:id="rId27"/>
    <p:sldId id="275" r:id="rId28"/>
    <p:sldId id="276" r:id="rId29"/>
    <p:sldId id="286" r:id="rId30"/>
    <p:sldId id="277" r:id="rId31"/>
    <p:sldId id="278" r:id="rId32"/>
    <p:sldId id="287" r:id="rId33"/>
    <p:sldId id="279" r:id="rId34"/>
    <p:sldId id="288" r:id="rId35"/>
    <p:sldId id="280" r:id="rId36"/>
    <p:sldId id="281" r:id="rId37"/>
    <p:sldId id="282" r:id="rId38"/>
    <p:sldId id="28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F5C7EE-FB6D-4DDF-A4B7-2067CE28061C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177A76-E565-4EE0-AA61-E04C0CD06F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0" y="434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DR.BINO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i="1" dirty="0" smtClean="0">
                <a:solidFill>
                  <a:srgbClr val="002060"/>
                </a:solidFill>
              </a:rPr>
              <a:t>Associate Prof.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i="1" dirty="0" smtClean="0">
                <a:solidFill>
                  <a:srgbClr val="002060"/>
                </a:solidFill>
              </a:rPr>
              <a:t>DEPT OF SURGERY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914400"/>
            <a:ext cx="8534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HAND INFECTIONS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Hand – neurovascular bundles,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muscles,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bones and ligaments.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Infections may be due to minor injuries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 blood borne.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09600" y="304800"/>
            <a:ext cx="7086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PRECIPITATING CAUSES</a:t>
            </a:r>
            <a:endParaRPr lang="en-US" sz="3600" dirty="0"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Diabetes,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Immunosupression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Trauma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HIV infection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Steroid therapy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Vascular diseases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3400" y="228600"/>
            <a:ext cx="8229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COMMON ORGANISMS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Staphylococcus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aureus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Streptococcus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Gram – negative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organisms like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klebsiella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pseudomonas.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rarelyfungal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viral infections.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GENERAL FEATURES OF HAND INFECTION.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Infection spreads very faster.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Causes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oedema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over the dorsum of hand due to lax skin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more lymphatic network over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aspect  and it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like frog hand.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Restricted movements of fingers and hand.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Hand functions are totally lost.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Severe pain and tenderness with fever.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ender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palpable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axillary lymph nodes are often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DIFFERENT TYPES OF HAND INFECTIONS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19600" cy="5181600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Acute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paronychia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Chronic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paronychia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Terminal pulp space 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infection.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Subungual infection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Web space infection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Mid palmar space infection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886200" cy="518160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Thenar space infection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Deep palmar abscess.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Acute suppurative 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tenosynovitis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Chronic tenosynovitis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Lymphangitis of hand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Arthritis of hand joints.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Subcuticular abscess.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Palmar Space infection and </a:t>
            </a:r>
            <a:r>
              <a:rPr lang="en-US" dirty="0" err="1" smtClean="0"/>
              <a:t>Lymphangitis</a:t>
            </a:r>
            <a:r>
              <a:rPr lang="en-US" dirty="0" smtClean="0"/>
              <a:t> of Hands</a:t>
            </a:r>
            <a:endParaRPr lang="en-US" dirty="0"/>
          </a:p>
        </p:txBody>
      </p:sp>
      <p:pic>
        <p:nvPicPr>
          <p:cNvPr id="5" name="Content Placeholder 4" descr="Deep palmar space infection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209800"/>
            <a:ext cx="2590800" cy="2514600"/>
          </a:xfrm>
        </p:spPr>
      </p:pic>
      <p:pic>
        <p:nvPicPr>
          <p:cNvPr id="6" name="Content Placeholder 5" descr="Lymphangitis of hand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364486"/>
            <a:ext cx="4038600" cy="269576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Midpalmar</a:t>
            </a:r>
            <a:r>
              <a:rPr lang="en-US" dirty="0" smtClean="0"/>
              <a:t> space infection And </a:t>
            </a:r>
            <a:r>
              <a:rPr lang="en-US" dirty="0" err="1" smtClean="0"/>
              <a:t>Thenar</a:t>
            </a:r>
            <a:r>
              <a:rPr lang="en-US" dirty="0" smtClean="0"/>
              <a:t> space infection</a:t>
            </a:r>
            <a:endParaRPr lang="en-US" dirty="0"/>
          </a:p>
        </p:txBody>
      </p:sp>
      <p:pic>
        <p:nvPicPr>
          <p:cNvPr id="5" name="Content Placeholder 4" descr="Mid palmar space infecti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6" name="Content Placeholder 5" descr="Thenar space infecti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0200" y="2133600"/>
            <a:ext cx="2514600" cy="289321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space infection And Collar stud Abscess</a:t>
            </a:r>
            <a:endParaRPr lang="en-US" dirty="0"/>
          </a:p>
        </p:txBody>
      </p:sp>
      <p:pic>
        <p:nvPicPr>
          <p:cNvPr id="5" name="Content Placeholder 4" descr="Web space infecti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2196311"/>
            <a:ext cx="4038600" cy="3032115"/>
          </a:xfrm>
        </p:spPr>
      </p:pic>
      <p:pic>
        <p:nvPicPr>
          <p:cNvPr id="6" name="Content Placeholder 5" descr="collar stud absces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1905000"/>
            <a:ext cx="3733800" cy="36575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066800" y="990601"/>
            <a:ext cx="7772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Hand infection can be superficial</a:t>
            </a:r>
            <a:r>
              <a:rPr kumimoji="0" lang="en-US" sz="7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 deep and also it can be localized or spreading.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5344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Algerian" pitchFamily="82" charset="0"/>
              </a:rPr>
              <a:t>HAND </a:t>
            </a:r>
          </a:p>
          <a:p>
            <a:pPr algn="ctr"/>
            <a:r>
              <a:rPr lang="en-US" sz="10000" dirty="0" smtClean="0">
                <a:latin typeface="Algerian" pitchFamily="82" charset="0"/>
              </a:rPr>
              <a:t>&amp;</a:t>
            </a:r>
          </a:p>
          <a:p>
            <a:pPr algn="ctr"/>
            <a:r>
              <a:rPr lang="en-US" sz="10000" dirty="0" smtClean="0">
                <a:latin typeface="Algerian" pitchFamily="82" charset="0"/>
              </a:rPr>
              <a:t>FOOT infections</a:t>
            </a:r>
          </a:p>
          <a:p>
            <a:pPr algn="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Dr.A.Bino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MD</a:t>
            </a:r>
          </a:p>
          <a:p>
            <a:pPr algn="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DEPT  OF SURGERY</a:t>
            </a:r>
          </a:p>
          <a:p>
            <a:pPr algn="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SKHMC</a:t>
            </a:r>
          </a:p>
          <a:p>
            <a:pPr algn="ctr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85800" y="228600"/>
            <a:ext cx="79248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ACUTE PARONYCHIA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Most common hand infection.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Occurs in subcuticular area under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eponychium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cause-injury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Suppuration very rapid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tracks around the skin margin and spreads under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nail causing hang nail or floating nail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Organisms- staphylococcus and streptococcus.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ute p[aranocy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9200"/>
            <a:ext cx="3886200" cy="4571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685800" y="457200"/>
            <a:ext cx="7696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CLINICAL FEATURES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Severe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throbbing pain and tenderness with visible pus under the nail root 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04800" y="457200"/>
            <a:ext cx="86868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TREATMENT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Incision and drainage,</a:t>
            </a:r>
            <a:r>
              <a:rPr kumimoji="0" lang="en-US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removing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nail.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pus sent for culture and sensitivity.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457200" y="838200"/>
            <a:ext cx="830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CHRONIC PARONYCHIA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commonly due to the fungal infection – due to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candida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infection commonly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onic paronych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019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52400" y="762000"/>
            <a:ext cx="85344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FEATURES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Common in females.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Itching in nail bed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Pain and discharge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secondary bacterial infection is common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Removal of nail in chronic cases.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228600" y="304800"/>
            <a:ext cx="8458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APICAL SUBUNGUAL INFECTION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the infection of the space between subungual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epithelium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periosteum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Occurs after minor trauma or formation of subungual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haematoma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drainage with ‘V’ incision.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ungual onychomyc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519237"/>
            <a:ext cx="5191125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381000" y="609600"/>
            <a:ext cx="7924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TERMINAL SPACE INFECTION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Second most common hand infection.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Thumb and index are commonly affected.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Usually by a minor injury like Finger prick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HAND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SURGICAL ANATOMY OF THE HAND</a:t>
            </a:r>
          </a:p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 a) Flexor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Retinaculum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extends medially from pisiform and hook of hamate,   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laterally to scaphoid tubercle and trapezium crest as a 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strong fibrous band so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to bridge carpus to create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carpal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tunnel.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Ulnar nerve and vessels, palmar cutaneous branches of        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median and ulnar nerves, palmaris longus muscle are 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superficial to the carpal tunnel.</a:t>
            </a:r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minal pulp space inf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800"/>
            <a:ext cx="5334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52400" y="304800"/>
            <a:ext cx="88392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SURGICAL ANATOMY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Terminal pulp space contains fat  and  separated by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septae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 is attached from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periosteum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terminal phalanx to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skin.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Terminal space is a closed  compartment pressure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increases due to infection which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compresss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terminal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artery leading to thrombosis resulting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osteomyelitis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terminal phalanx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81000" y="533400"/>
            <a:ext cx="7086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BACTERIA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Staphylococcus 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Streptococcus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CLINICAL FEATURES</a:t>
            </a:r>
          </a:p>
          <a:p>
            <a:pPr algn="ctr"/>
            <a:endParaRPr lang="en-US" sz="3600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Pain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tenderness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swelling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terminal phalanx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Fever,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Tender axillary lymph nodes.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suppuration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may leads 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collar stud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abscess.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Median nerve, tendons of flexor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pollicis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longus, radial and ulnar bursa are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deep to flexor retinaculum.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b) Palmar Aponeurosis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a thickened, modified deep fascia in the palm with its apex pointing proximally and base distally  and gets divided into 4 parts.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Flexor retinaculum and Palmar Aponeurosis</a:t>
            </a:r>
            <a:endParaRPr lang="en-US" sz="3200" dirty="0"/>
          </a:p>
        </p:txBody>
      </p:sp>
      <p:pic>
        <p:nvPicPr>
          <p:cNvPr id="5" name="Content Placeholder 4" descr="Flexor retinaculum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75" y="2248694"/>
            <a:ext cx="2381250" cy="3228975"/>
          </a:xfrm>
        </p:spPr>
      </p:pic>
      <p:pic>
        <p:nvPicPr>
          <p:cNvPr id="6" name="Content Placeholder 5" descr="Palmar aponeurosis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6875" y="2534444"/>
            <a:ext cx="2381250" cy="26574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3886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304800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Blood supply of the hand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Superficial palmar arch is formed by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ulnar artery.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Deep palmar arch is formed by 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radial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artery.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38200" y="3048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686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haroni" pitchFamily="2" charset="-79"/>
                <a:cs typeface="Aharoni" pitchFamily="2" charset="-79"/>
              </a:rPr>
              <a:t>Muscles of the hand.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Thenar muscles - Abductor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pollicis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flexor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pollicis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opponens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pollicis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adductor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pollicis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Hypothenar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muscles - Palmaris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abductor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digiti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minimi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flexor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digiti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minimi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opponens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digiti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minimi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Lumbricals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four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- named  lateral to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medial.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Four palmar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interossei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Four dorsal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interossei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cles of the ha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38201"/>
            <a:ext cx="4572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381000"/>
            <a:ext cx="8382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Nerve supply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Abductor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pollicis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brevis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flexor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pollicis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brevis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opponens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pollicis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and 1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2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lumbricals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supplied by median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nerve.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Rest of the muscles in  hand are supplied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ulnar nerve.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811</Words>
  <Application>Microsoft Office PowerPoint</Application>
  <PresentationFormat>On-screen Show (4:3)</PresentationFormat>
  <Paragraphs>156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Office Theme</vt:lpstr>
      <vt:lpstr>Aspect</vt:lpstr>
      <vt:lpstr>Civic</vt:lpstr>
      <vt:lpstr>Concourse</vt:lpstr>
      <vt:lpstr>Flow</vt:lpstr>
      <vt:lpstr>Slide 1</vt:lpstr>
      <vt:lpstr>Slide 2</vt:lpstr>
      <vt:lpstr>Slide 3</vt:lpstr>
      <vt:lpstr>Slide 4</vt:lpstr>
      <vt:lpstr>Flexor retinaculum and Palmar Aponeurosis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DIFFERENT TYPES OF HAND INFECTIONS</vt:lpstr>
      <vt:lpstr>Deep Palmar Space infection and Lymphangitis of Hands</vt:lpstr>
      <vt:lpstr>Midpalmar space infection And Thenar space infection</vt:lpstr>
      <vt:lpstr>Web space infection And Collar stud Abscess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New</cp:lastModifiedBy>
  <cp:revision>144</cp:revision>
  <dcterms:created xsi:type="dcterms:W3CDTF">2019-07-26T14:01:12Z</dcterms:created>
  <dcterms:modified xsi:type="dcterms:W3CDTF">2019-08-17T07:21:31Z</dcterms:modified>
</cp:coreProperties>
</file>